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5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2B78"/>
    <a:srgbClr val="0054A6"/>
    <a:srgbClr val="002060"/>
    <a:srgbClr val="0152A4"/>
    <a:srgbClr val="C9B269"/>
    <a:srgbClr val="DED0A3"/>
    <a:srgbClr val="CFB483"/>
    <a:srgbClr val="4B78AF"/>
    <a:srgbClr val="2D496A"/>
    <a:srgbClr val="2672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yed Amir Mohammad Lahaghi" userId="9ffc9f72ee5e9395" providerId="LiveId" clId="{D25BA80A-7835-4600-A1EF-7D448FB64E8E}"/>
    <pc:docChg chg="modSld">
      <pc:chgData name="Seyed Amir Mohammad Lahaghi" userId="9ffc9f72ee5e9395" providerId="LiveId" clId="{D25BA80A-7835-4600-A1EF-7D448FB64E8E}" dt="2025-10-23T08:57:48.805" v="81" actId="207"/>
      <pc:docMkLst>
        <pc:docMk/>
      </pc:docMkLst>
      <pc:sldChg chg="modSp mod">
        <pc:chgData name="Seyed Amir Mohammad Lahaghi" userId="9ffc9f72ee5e9395" providerId="LiveId" clId="{D25BA80A-7835-4600-A1EF-7D448FB64E8E}" dt="2025-10-23T08:03:31.649" v="1" actId="1076"/>
        <pc:sldMkLst>
          <pc:docMk/>
          <pc:sldMk cId="689651584" sldId="256"/>
        </pc:sldMkLst>
        <pc:spChg chg="mod">
          <ac:chgData name="Seyed Amir Mohammad Lahaghi" userId="9ffc9f72ee5e9395" providerId="LiveId" clId="{D25BA80A-7835-4600-A1EF-7D448FB64E8E}" dt="2025-10-23T08:03:31.649" v="1" actId="1076"/>
          <ac:spMkLst>
            <pc:docMk/>
            <pc:sldMk cId="689651584" sldId="256"/>
            <ac:spMk id="31" creationId="{87D34FA7-40B0-086A-C1B2-F9A5188D6471}"/>
          </ac:spMkLst>
        </pc:spChg>
      </pc:sldChg>
      <pc:sldChg chg="modSp mod">
        <pc:chgData name="Seyed Amir Mohammad Lahaghi" userId="9ffc9f72ee5e9395" providerId="LiveId" clId="{D25BA80A-7835-4600-A1EF-7D448FB64E8E}" dt="2025-10-23T08:57:48.805" v="81" actId="207"/>
        <pc:sldMkLst>
          <pc:docMk/>
          <pc:sldMk cId="1195301559" sldId="263"/>
        </pc:sldMkLst>
        <pc:spChg chg="mod">
          <ac:chgData name="Seyed Amir Mohammad Lahaghi" userId="9ffc9f72ee5e9395" providerId="LiveId" clId="{D25BA80A-7835-4600-A1EF-7D448FB64E8E}" dt="2025-10-23T08:57:48.805" v="81" actId="207"/>
          <ac:spMkLst>
            <pc:docMk/>
            <pc:sldMk cId="1195301559" sldId="263"/>
            <ac:spMk id="10" creationId="{9B5EE64A-0257-0405-D7F8-0DABFA304CA3}"/>
          </ac:spMkLst>
        </pc:spChg>
      </pc:sldChg>
      <pc:sldChg chg="modSp mod">
        <pc:chgData name="Seyed Amir Mohammad Lahaghi" userId="9ffc9f72ee5e9395" providerId="LiveId" clId="{D25BA80A-7835-4600-A1EF-7D448FB64E8E}" dt="2025-10-23T08:05:09.818" v="80" actId="1076"/>
        <pc:sldMkLst>
          <pc:docMk/>
          <pc:sldMk cId="1488456376" sldId="265"/>
        </pc:sldMkLst>
        <pc:spChg chg="mod">
          <ac:chgData name="Seyed Amir Mohammad Lahaghi" userId="9ffc9f72ee5e9395" providerId="LiveId" clId="{D25BA80A-7835-4600-A1EF-7D448FB64E8E}" dt="2025-10-23T08:05:09.818" v="80" actId="1076"/>
          <ac:spMkLst>
            <pc:docMk/>
            <pc:sldMk cId="1488456376" sldId="265"/>
            <ac:spMk id="3" creationId="{168C6588-EFB8-1A5D-0C79-E3B99937E29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87139-CD16-4F4A-843B-1FC56B8AE2C2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FEE29-A5A1-43A8-8FC6-AB166BFD9B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7FEE29-A5A1-43A8-8FC6-AB166BFD9B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997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415BB-A8F1-E505-2D34-C4FC1E0CE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EA4847-5A94-70A3-E338-2AC9C6C379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73DB0-5914-D0FF-F27C-2A227CB6D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54B32-70C7-60B5-7EF4-A26129E1C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6FA7A-09A4-4539-FF2B-7638DDDB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46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AD5BE-7291-7F60-EAEE-B1034CF3B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8D8B47-99BF-1389-0E49-3670A08F73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EFE47-34DF-1B86-3F9A-17AF39475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9C146-EA03-BA29-B149-02E07E30D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BF43F3-6B82-3075-9651-3A06681BA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3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1704BA-2D87-B9CB-89F4-2F64D8A7F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CF3573-0BA6-EEA7-7A59-3C756F681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F09C0-9096-0544-865B-E33AFF239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D526E-E644-4411-7447-6BB92F2C7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08968-5517-3B42-1223-7086A56F1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25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95F1F-064A-4063-A7B3-17A872570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5548D-D014-9E85-378B-2DD352F0C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DBEB6-2796-99AD-1F43-A19DF59A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117AA-1BDD-4F94-46EF-4C8E77494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A1AFB-E5DC-344E-9AD8-585197F88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24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4DB14-6F3D-20C7-9815-85F19EB24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04480-250B-2C9F-4849-C833EC6D1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F52A8-43CA-E002-672F-94157C3AD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821ED-F1CB-948D-1ED3-0C763105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19494-06CB-0027-7D8E-9EDD565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01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E434B-D467-8285-5EF9-17B3F2A70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D1FB9-05F1-52AC-3CA8-6D355BB245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50ED69-DC97-DCEE-BD40-C71A7FAC1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4F087D-EBE9-7817-338B-6DF3E487A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886F88-AC3E-70F8-02A8-765F241AF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F9DD2-2DEC-681B-C0AF-D8E55C3A3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75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00C4A-522B-BB3B-7705-5D166011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64ED4-0428-AA9B-771B-DE3840BC3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BC63F-915D-9E4B-21C6-E6C94925B8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14C2A3-78D4-DF07-AE08-8499238782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581E80-441C-6774-167C-39DB2205C2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2189BA-5C57-CFDE-EA9B-B3D245404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4786FA-CA87-BCE1-6244-D7216D0E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AF372D-46CD-0357-6549-20D59F83C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73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2913-F1AB-C338-ABD7-503D4785A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B2CA1F-C4E4-5B44-32D7-4AB304FFD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86D2F5-F2E4-697A-1810-EAF5BD408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DFBCAB-153E-9899-2EB3-637EBC449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34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7DFC87-1C2B-4016-8EB3-54A096225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06BE63-2BD5-BF46-8B75-7AF5BEEDE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3786C-139E-FB1B-E88A-42D702A1A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3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45DC2-18EA-3C20-0E55-7B1CA5954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F32BC-70AF-3610-E5B2-F3EA92A4C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9C6B2E-ADBC-A68B-1B8E-CE744D25D4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4405C-99A1-3440-51C0-66DD2107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C55C0D-5F10-6EEC-4D2C-86F2EEC38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A53EEE-41D8-FB15-4D71-DCADD481C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100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77260-233D-F3A2-475A-4ABD85AEF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FE8D70-26D9-91A9-587C-58E68E2618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65E07-0750-097C-2E7F-48BB4B1DD2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EC356E-F778-DB75-9727-FCB3026B4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3ADA6-3E59-2B3E-72B8-7EA93FE38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D7A78-C001-2CB5-547F-16801D4B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3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34C016-17EC-9347-CF41-D456FCC4E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8602F-1EC0-31C0-07A4-380CD04DF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BAE7D-BEAE-0E92-E592-DB9650E6AD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7A9629-CF05-4681-9DE3-381B37C699AC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B51744-E7F5-6C23-420D-DFE16F910B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2EE3C4-9020-6171-86EF-0B998249D2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C44C9D-E290-47AF-BD89-77872BAA3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19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E9CA2F5-5439-9D97-0221-35259C542293}"/>
              </a:ext>
            </a:extLst>
          </p:cNvPr>
          <p:cNvSpPr/>
          <p:nvPr/>
        </p:nvSpPr>
        <p:spPr>
          <a:xfrm>
            <a:off x="0" y="0"/>
            <a:ext cx="12192000" cy="187609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1270000" dist="50800" dir="5400000" sx="57000" sy="57000" algn="ctr" rotWithShape="0">
              <a:srgbClr val="00206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7918A0-27F1-4916-B537-5069455A51B4}"/>
              </a:ext>
            </a:extLst>
          </p:cNvPr>
          <p:cNvSpPr txBox="1"/>
          <p:nvPr/>
        </p:nvSpPr>
        <p:spPr>
          <a:xfrm>
            <a:off x="5508479" y="1322647"/>
            <a:ext cx="21336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cs typeface="B Koodak" panose="00000700000000000000" pitchFamily="2" charset="-78"/>
              </a:rPr>
              <a:t>2 Dec. - 3 Dec. 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ABE56C-DF08-5889-EADE-CFFD0754C1D6}"/>
              </a:ext>
            </a:extLst>
          </p:cNvPr>
          <p:cNvSpPr txBox="1"/>
          <p:nvPr/>
        </p:nvSpPr>
        <p:spPr>
          <a:xfrm>
            <a:off x="1910189" y="226448"/>
            <a:ext cx="697051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The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15</a:t>
            </a:r>
            <a:r>
              <a:rPr lang="en-US" sz="32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 International</a:t>
            </a:r>
          </a:p>
          <a:p>
            <a:r>
              <a:rPr lang="en-US" sz="3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Smart Grid Conference (SGC 2025)</a:t>
            </a:r>
          </a:p>
          <a:p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AI for Smart Grids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B8F2A2-8E09-3581-5C67-36D16916D68F}"/>
              </a:ext>
            </a:extLst>
          </p:cNvPr>
          <p:cNvSpPr txBox="1"/>
          <p:nvPr/>
        </p:nvSpPr>
        <p:spPr>
          <a:xfrm>
            <a:off x="5531297" y="1561080"/>
            <a:ext cx="2133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IRAN – Shiraz – Shiraz University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D094E1-AADF-B7CD-AEE6-76643EAF8A16}"/>
              </a:ext>
            </a:extLst>
          </p:cNvPr>
          <p:cNvSpPr txBox="1"/>
          <p:nvPr/>
        </p:nvSpPr>
        <p:spPr>
          <a:xfrm>
            <a:off x="8217935" y="1484136"/>
            <a:ext cx="31303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sgc2025.shirazu.ac.ir</a:t>
            </a:r>
          </a:p>
        </p:txBody>
      </p:sp>
      <p:pic>
        <p:nvPicPr>
          <p:cNvPr id="17" name="Picture 16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BCE27CE4-6E1C-AAA1-3765-6F17EC39B21F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6736" y="80498"/>
            <a:ext cx="1932718" cy="661570"/>
          </a:xfrm>
          <a:prstGeom prst="rect">
            <a:avLst/>
          </a:prstGeom>
        </p:spPr>
      </p:pic>
      <p:pic>
        <p:nvPicPr>
          <p:cNvPr id="29" name="Picture 28" descr="A green star with a red line and a red line&#10;&#10;AI-generated content may be incorrect.">
            <a:extLst>
              <a:ext uri="{FF2B5EF4-FFF2-40B4-BE49-F238E27FC236}">
                <a16:creationId xmlns:a16="http://schemas.microsoft.com/office/drawing/2014/main" id="{EBC4939A-C12D-AE13-37D2-A4563ED2A0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21"/>
          <a:stretch>
            <a:fillRect/>
          </a:stretch>
        </p:blipFill>
        <p:spPr>
          <a:xfrm>
            <a:off x="6280893" y="-705345"/>
            <a:ext cx="2286521" cy="1769282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ED54C155-6624-0489-B598-9981BD3CC6CA}"/>
              </a:ext>
            </a:extLst>
          </p:cNvPr>
          <p:cNvSpPr txBox="1"/>
          <p:nvPr/>
        </p:nvSpPr>
        <p:spPr>
          <a:xfrm>
            <a:off x="202000" y="1979851"/>
            <a:ext cx="4129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</a:t>
            </a: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code: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SGC2025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xxxxxxxx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7D34FA7-40B0-086A-C1B2-F9A5188D6471}"/>
              </a:ext>
            </a:extLst>
          </p:cNvPr>
          <p:cNvSpPr/>
          <p:nvPr/>
        </p:nvSpPr>
        <p:spPr>
          <a:xfrm>
            <a:off x="1524000" y="2857334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Article Title: </a:t>
            </a:r>
          </a:p>
          <a:p>
            <a:pPr algn="ctr"/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B Titr" pitchFamily="2" charset="-78"/>
            </a:endParaRP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Presenter: </a:t>
            </a:r>
          </a:p>
          <a:p>
            <a:pPr algn="ctr"/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B Titr" pitchFamily="2" charset="-78"/>
            </a:endParaRPr>
          </a:p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B Titr" pitchFamily="2" charset="-78"/>
              </a:rPr>
              <a:t>Authors with Organizational Affiliation: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4" name="Picture 33" descr="A blue and white rectangle&#10;&#10;AI-generated content may be incorrect.">
            <a:extLst>
              <a:ext uri="{FF2B5EF4-FFF2-40B4-BE49-F238E27FC236}">
                <a16:creationId xmlns:a16="http://schemas.microsoft.com/office/drawing/2014/main" id="{CA7C7F78-AC9F-0E54-AD6B-224B742D9D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 rot="10800000">
            <a:off x="9783097" y="23049"/>
            <a:ext cx="2408903" cy="18299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A4044C-4FDC-A9A3-2796-E272A25856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149" y="17549"/>
            <a:ext cx="1589718" cy="1715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5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A8413-23F6-6C1D-8D1A-371FBFA54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F9D3CD3-B736-B38E-F937-12C4B6A94E67}"/>
              </a:ext>
            </a:extLst>
          </p:cNvPr>
          <p:cNvSpPr/>
          <p:nvPr/>
        </p:nvSpPr>
        <p:spPr>
          <a:xfrm>
            <a:off x="0" y="6023044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641978-1A71-9380-E3ED-0AA02BC5078C}"/>
              </a:ext>
            </a:extLst>
          </p:cNvPr>
          <p:cNvSpPr txBox="1"/>
          <p:nvPr/>
        </p:nvSpPr>
        <p:spPr>
          <a:xfrm>
            <a:off x="5486490" y="6209857"/>
            <a:ext cx="21336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2 Dec. - 3 Dec.  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4E56A3-F252-DF8E-6AF6-830146004823}"/>
              </a:ext>
            </a:extLst>
          </p:cNvPr>
          <p:cNvSpPr txBox="1"/>
          <p:nvPr/>
        </p:nvSpPr>
        <p:spPr>
          <a:xfrm>
            <a:off x="1257542" y="6037267"/>
            <a:ext cx="4169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The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15</a:t>
            </a:r>
            <a:r>
              <a:rPr lang="en-US" sz="16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 International</a:t>
            </a:r>
          </a:p>
          <a:p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Smart Grid Conference (SGC 2025)</a:t>
            </a:r>
          </a:p>
          <a:p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AI for Smart Grids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23D6C3-43E1-CB8C-FEDB-7909158C203D}"/>
              </a:ext>
            </a:extLst>
          </p:cNvPr>
          <p:cNvSpPr txBox="1"/>
          <p:nvPr/>
        </p:nvSpPr>
        <p:spPr>
          <a:xfrm>
            <a:off x="5374720" y="6407077"/>
            <a:ext cx="23571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IRAN – Shiraz – Shiraz University</a:t>
            </a:r>
          </a:p>
        </p:txBody>
      </p:sp>
      <p:pic>
        <p:nvPicPr>
          <p:cNvPr id="19" name="Picture 18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1D8449A0-C121-DEC3-A936-93F184BDC997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861" y="6205165"/>
            <a:ext cx="1384537" cy="473928"/>
          </a:xfrm>
          <a:prstGeom prst="rect">
            <a:avLst/>
          </a:prstGeom>
        </p:spPr>
      </p:pic>
      <p:pic>
        <p:nvPicPr>
          <p:cNvPr id="20" name="Picture 19" descr="A green star with a red line and a red line&#10;&#10;AI-generated content may be incorrect.">
            <a:extLst>
              <a:ext uri="{FF2B5EF4-FFF2-40B4-BE49-F238E27FC236}">
                <a16:creationId xmlns:a16="http://schemas.microsoft.com/office/drawing/2014/main" id="{A590F548-950A-7F11-4B5F-9DE77D01DC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21"/>
          <a:stretch>
            <a:fillRect/>
          </a:stretch>
        </p:blipFill>
        <p:spPr>
          <a:xfrm>
            <a:off x="9883655" y="5331157"/>
            <a:ext cx="2204120" cy="170552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C2BDD77C-2430-420F-0476-412828D064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8989" y="6004964"/>
            <a:ext cx="770192" cy="830997"/>
          </a:xfrm>
          <a:prstGeom prst="rect">
            <a:avLst/>
          </a:prstGeom>
        </p:spPr>
      </p:pic>
      <p:pic>
        <p:nvPicPr>
          <p:cNvPr id="23" name="Picture 22" descr="A blue and white rectangle&#10;&#10;AI-generated content may be incorrect.">
            <a:extLst>
              <a:ext uri="{FF2B5EF4-FFF2-40B4-BE49-F238E27FC236}">
                <a16:creationId xmlns:a16="http://schemas.microsoft.com/office/drawing/2014/main" id="{91553316-4F72-EDAC-1F35-218FA1E8117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>
            <a:off x="0" y="5835445"/>
            <a:ext cx="1346031" cy="1022555"/>
          </a:xfrm>
          <a:prstGeom prst="rect">
            <a:avLst/>
          </a:prstGeom>
        </p:spPr>
      </p:pic>
      <p:sp>
        <p:nvSpPr>
          <p:cNvPr id="4" name="Google Shape;286;p20">
            <a:extLst>
              <a:ext uri="{FF2B5EF4-FFF2-40B4-BE49-F238E27FC236}">
                <a16:creationId xmlns:a16="http://schemas.microsoft.com/office/drawing/2014/main" id="{9C347486-8029-AD76-F95C-ED8A9D027BA1}"/>
              </a:ext>
            </a:extLst>
          </p:cNvPr>
          <p:cNvSpPr txBox="1">
            <a:spLocks/>
          </p:cNvSpPr>
          <p:nvPr/>
        </p:nvSpPr>
        <p:spPr>
          <a:xfrm>
            <a:off x="2874320" y="1787235"/>
            <a:ext cx="3555902" cy="3772669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vert="horz" wrap="square" lIns="0" tIns="0" rIns="0" bIns="0" rtlCol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The title of the paper, the presenter’s name, and the affiliation should appear on the first slide.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Font size must be appropriate; use Times New Roman (minimum size: 20 pt).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Figures and charts should be clear and legible with suitable labels and sufficient visual quality.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Table captions must appear above the table, and figure captions below the figure, both numbered and consistently styled.</a:t>
            </a:r>
            <a:endParaRPr lang="fa-IR" sz="1600" dirty="0">
              <a:cs typeface="B Nazanin" panose="00000400000000000000" pitchFamily="2" charset="-78"/>
            </a:endParaRPr>
          </a:p>
        </p:txBody>
      </p:sp>
      <p:sp>
        <p:nvSpPr>
          <p:cNvPr id="5" name="Google Shape;287;p20">
            <a:extLst>
              <a:ext uri="{FF2B5EF4-FFF2-40B4-BE49-F238E27FC236}">
                <a16:creationId xmlns:a16="http://schemas.microsoft.com/office/drawing/2014/main" id="{1332EF48-8103-6D35-6337-E096159AAC25}"/>
              </a:ext>
            </a:extLst>
          </p:cNvPr>
          <p:cNvSpPr txBox="1">
            <a:spLocks/>
          </p:cNvSpPr>
          <p:nvPr/>
        </p:nvSpPr>
        <p:spPr>
          <a:xfrm>
            <a:off x="6514304" y="1787235"/>
            <a:ext cx="2755998" cy="3755728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spcAft>
                <a:spcPts val="600"/>
              </a:spcAft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Each presentation is allotted 1</a:t>
            </a:r>
            <a:r>
              <a:rPr lang="fa-IR" sz="1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minutes.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Google Shape;288;p20">
            <a:extLst>
              <a:ext uri="{FF2B5EF4-FFF2-40B4-BE49-F238E27FC236}">
                <a16:creationId xmlns:a16="http://schemas.microsoft.com/office/drawing/2014/main" id="{6335F08B-2679-C18D-E0AE-AF87B6641EB8}"/>
              </a:ext>
            </a:extLst>
          </p:cNvPr>
          <p:cNvSpPr txBox="1">
            <a:spLocks/>
          </p:cNvSpPr>
          <p:nvPr/>
        </p:nvSpPr>
        <p:spPr>
          <a:xfrm>
            <a:off x="9354384" y="1787235"/>
            <a:ext cx="2715873" cy="375572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0" tIns="0" rIns="0" bIns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Any form of advertisement or promotion for organizations, companies, or institutions (including photos or logos) is prohibited.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Avoid mentioning irrelevant content not related to your presentation topic.</a:t>
            </a:r>
            <a:endParaRPr lang="ar-OM" sz="1600" b="0" i="0" dirty="0">
              <a:solidFill>
                <a:srgbClr val="7D7E7F"/>
              </a:solidFill>
              <a:effectLst/>
              <a:latin typeface="sc_iranyekan"/>
            </a:endParaRPr>
          </a:p>
        </p:txBody>
      </p:sp>
      <p:sp>
        <p:nvSpPr>
          <p:cNvPr id="10" name="Google Shape;286;p20">
            <a:extLst>
              <a:ext uri="{FF2B5EF4-FFF2-40B4-BE49-F238E27FC236}">
                <a16:creationId xmlns:a16="http://schemas.microsoft.com/office/drawing/2014/main" id="{9B5EE64A-0257-0405-D7F8-0DABFA304CA3}"/>
              </a:ext>
            </a:extLst>
          </p:cNvPr>
          <p:cNvSpPr txBox="1">
            <a:spLocks/>
          </p:cNvSpPr>
          <p:nvPr/>
        </p:nvSpPr>
        <p:spPr>
          <a:xfrm>
            <a:off x="180388" y="1811826"/>
            <a:ext cx="2609850" cy="373113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vert="horz" wrap="square" lIns="0" tIns="0" rIns="0" bIns="0" rtlCol="0" anchor="ctr" anchorCtr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lnSpc>
                <a:spcPct val="100000"/>
              </a:lnSpc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The file must be prepared</a:t>
            </a:r>
            <a:r>
              <a:rPr lang="fa-I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fa-I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PowerPoint</a:t>
            </a:r>
            <a:r>
              <a:rPr lang="fa-I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software.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The use of appropriate text size and font type is mandatory.</a:t>
            </a:r>
            <a:endParaRPr lang="fa-IR" sz="16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Slide alignment and consistency are required.</a:t>
            </a:r>
          </a:p>
          <a:p>
            <a:pPr marL="0" indent="0" algn="l" rtl="0">
              <a:lnSpc>
                <a:spcPct val="100000"/>
              </a:lnSpc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Required fonts: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Sepehr, Aptos (Body), Times New Roman. </a:t>
            </a:r>
            <a:r>
              <a:rPr lang="en-US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(Make sure the fonts are installed on your system.)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D8D7248-4DDF-F3B4-272D-1210CF2FE25B}"/>
              </a:ext>
            </a:extLst>
          </p:cNvPr>
          <p:cNvSpPr/>
          <p:nvPr/>
        </p:nvSpPr>
        <p:spPr>
          <a:xfrm>
            <a:off x="9508168" y="1411717"/>
            <a:ext cx="24083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2000" b="1" dirty="0">
                <a:solidFill>
                  <a:srgbClr val="222B78"/>
                </a:solidFill>
                <a:latin typeface="Times New Roman" pitchFamily="18" charset="0"/>
                <a:cs typeface="Times New Roman" pitchFamily="18" charset="0"/>
              </a:rPr>
              <a:t>Presentation Don'ts</a:t>
            </a:r>
            <a:endParaRPr lang="fa-IR" altLang="en-US" sz="2000" b="1" dirty="0">
              <a:solidFill>
                <a:srgbClr val="222B78"/>
              </a:solidFill>
              <a:latin typeface="Times New Roman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6AD52D-EB9F-F2D9-21CD-8ADCDF67C9AC}"/>
              </a:ext>
            </a:extLst>
          </p:cNvPr>
          <p:cNvSpPr/>
          <p:nvPr/>
        </p:nvSpPr>
        <p:spPr>
          <a:xfrm>
            <a:off x="6586323" y="1411717"/>
            <a:ext cx="26119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en-US" sz="2000" b="1" dirty="0">
                <a:solidFill>
                  <a:srgbClr val="222B78"/>
                </a:solidFill>
                <a:latin typeface="Times New Roman" pitchFamily="18" charset="0"/>
                <a:cs typeface="Times New Roman" pitchFamily="18" charset="0"/>
              </a:rPr>
              <a:t>Presentation Duration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66CBB0-CC56-2EC1-8201-ED07F7EFE74A}"/>
              </a:ext>
            </a:extLst>
          </p:cNvPr>
          <p:cNvSpPr/>
          <p:nvPr/>
        </p:nvSpPr>
        <p:spPr>
          <a:xfrm>
            <a:off x="3747298" y="1376719"/>
            <a:ext cx="18099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en-US" sz="2000" b="1" dirty="0">
                <a:solidFill>
                  <a:srgbClr val="222B78"/>
                </a:solidFill>
                <a:latin typeface="Times New Roman" pitchFamily="18" charset="0"/>
                <a:cs typeface="Times New Roman" pitchFamily="18" charset="0"/>
              </a:rPr>
              <a:t>Slide Design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8A3006E-10FF-23D5-ED08-096ED260527F}"/>
              </a:ext>
            </a:extLst>
          </p:cNvPr>
          <p:cNvSpPr/>
          <p:nvPr/>
        </p:nvSpPr>
        <p:spPr>
          <a:xfrm>
            <a:off x="275528" y="1413025"/>
            <a:ext cx="25147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Preparation Method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60123D-8643-5364-605D-83A603C8F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39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Prepare the Presentation</a:t>
            </a:r>
          </a:p>
        </p:txBody>
      </p:sp>
    </p:spTree>
    <p:extLst>
      <p:ext uri="{BB962C8B-B14F-4D97-AF65-F5344CB8AC3E}">
        <p14:creationId xmlns:p14="http://schemas.microsoft.com/office/powerpoint/2010/main" val="1195301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89036E-EEB8-D224-741C-195B22451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F459C7A-59A8-4EA9-9AE8-CEE2FD2E8E09}"/>
              </a:ext>
            </a:extLst>
          </p:cNvPr>
          <p:cNvSpPr/>
          <p:nvPr/>
        </p:nvSpPr>
        <p:spPr>
          <a:xfrm>
            <a:off x="0" y="6023044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5EDC02-E71F-A3DB-1056-069F58495794}"/>
              </a:ext>
            </a:extLst>
          </p:cNvPr>
          <p:cNvSpPr txBox="1"/>
          <p:nvPr/>
        </p:nvSpPr>
        <p:spPr>
          <a:xfrm>
            <a:off x="5486490" y="6209857"/>
            <a:ext cx="21336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2 Dec. - 3 Dec.  2025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56952E-16E7-3B95-07CD-D645753569D5}"/>
              </a:ext>
            </a:extLst>
          </p:cNvPr>
          <p:cNvSpPr txBox="1"/>
          <p:nvPr/>
        </p:nvSpPr>
        <p:spPr>
          <a:xfrm>
            <a:off x="1257542" y="6037267"/>
            <a:ext cx="4169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The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15</a:t>
            </a:r>
            <a:r>
              <a:rPr lang="en-US" sz="16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 International</a:t>
            </a:r>
          </a:p>
          <a:p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Smart Grid Conference (SGC 2025)</a:t>
            </a:r>
          </a:p>
          <a:p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AI for Smart Grids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674D843-7173-F968-B995-C02F75C92F45}"/>
              </a:ext>
            </a:extLst>
          </p:cNvPr>
          <p:cNvSpPr txBox="1"/>
          <p:nvPr/>
        </p:nvSpPr>
        <p:spPr>
          <a:xfrm>
            <a:off x="5374720" y="6407077"/>
            <a:ext cx="23571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IRAN – Shiraz – Shiraz University</a:t>
            </a:r>
          </a:p>
        </p:txBody>
      </p:sp>
      <p:pic>
        <p:nvPicPr>
          <p:cNvPr id="19" name="Picture 18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7D97DC8A-8148-0D3B-DDD3-863A0F4F9F8E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861" y="6205165"/>
            <a:ext cx="1384537" cy="473928"/>
          </a:xfrm>
          <a:prstGeom prst="rect">
            <a:avLst/>
          </a:prstGeom>
        </p:spPr>
      </p:pic>
      <p:pic>
        <p:nvPicPr>
          <p:cNvPr id="20" name="Picture 19" descr="A green star with a red line and a red line&#10;&#10;AI-generated content may be incorrect.">
            <a:extLst>
              <a:ext uri="{FF2B5EF4-FFF2-40B4-BE49-F238E27FC236}">
                <a16:creationId xmlns:a16="http://schemas.microsoft.com/office/drawing/2014/main" id="{9E12853F-3614-0542-CFA6-6FDD579854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21"/>
          <a:stretch>
            <a:fillRect/>
          </a:stretch>
        </p:blipFill>
        <p:spPr>
          <a:xfrm>
            <a:off x="9883655" y="5331157"/>
            <a:ext cx="2204120" cy="170552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00BE8D-D093-6A5A-49A6-6AA426E686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8989" y="6004964"/>
            <a:ext cx="770192" cy="830997"/>
          </a:xfrm>
          <a:prstGeom prst="rect">
            <a:avLst/>
          </a:prstGeom>
        </p:spPr>
      </p:pic>
      <p:pic>
        <p:nvPicPr>
          <p:cNvPr id="23" name="Picture 22" descr="A blue and white rectangle&#10;&#10;AI-generated content may be incorrect.">
            <a:extLst>
              <a:ext uri="{FF2B5EF4-FFF2-40B4-BE49-F238E27FC236}">
                <a16:creationId xmlns:a16="http://schemas.microsoft.com/office/drawing/2014/main" id="{F4AA29B0-1FFA-5277-099F-E2AEACCBB8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>
            <a:off x="0" y="5835445"/>
            <a:ext cx="1346031" cy="10225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FF9DEE1-7F0B-CEE2-0280-EAA86852D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039"/>
            <a:ext cx="10515600" cy="1325563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</a:t>
            </a:r>
            <a:r>
              <a:rPr lang="fa-IR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Slide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C6588-EFB8-1A5D-0C79-E3B99937E2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015" y="1207838"/>
            <a:ext cx="10515600" cy="402952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Sample Text</a:t>
            </a:r>
          </a:p>
        </p:txBody>
      </p:sp>
    </p:spTree>
    <p:extLst>
      <p:ext uri="{BB962C8B-B14F-4D97-AF65-F5344CB8AC3E}">
        <p14:creationId xmlns:p14="http://schemas.microsoft.com/office/powerpoint/2010/main" val="1488456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6AD46-8B3E-7B7C-DE6B-A367F5EC5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105D43-9645-9D57-5A3E-F3A8D09F2A58}"/>
              </a:ext>
            </a:extLst>
          </p:cNvPr>
          <p:cNvSpPr/>
          <p:nvPr/>
        </p:nvSpPr>
        <p:spPr>
          <a:xfrm>
            <a:off x="2059172" y="2085766"/>
            <a:ext cx="8073656" cy="193899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4000" b="1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Questions &amp; Answers</a:t>
            </a:r>
          </a:p>
          <a:p>
            <a:pPr algn="ctr"/>
            <a:endParaRPr lang="en-US" altLang="en-US" sz="4000" b="1" dirty="0">
              <a:solidFill>
                <a:srgbClr val="222B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en-US" sz="4000" b="1" dirty="0">
                <a:solidFill>
                  <a:srgbClr val="222B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Your Attention</a:t>
            </a:r>
            <a:endParaRPr lang="en-US" dirty="0">
              <a:solidFill>
                <a:srgbClr val="222B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2B578B8-E78F-8ADC-1D24-005C06952199}"/>
              </a:ext>
            </a:extLst>
          </p:cNvPr>
          <p:cNvSpPr/>
          <p:nvPr/>
        </p:nvSpPr>
        <p:spPr>
          <a:xfrm>
            <a:off x="0" y="6023044"/>
            <a:ext cx="12192000" cy="838171"/>
          </a:xfrm>
          <a:prstGeom prst="rect">
            <a:avLst/>
          </a:prstGeom>
          <a:solidFill>
            <a:srgbClr val="222B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222B78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705569-6F73-47DF-359D-1D7F30A82CEF}"/>
              </a:ext>
            </a:extLst>
          </p:cNvPr>
          <p:cNvSpPr txBox="1"/>
          <p:nvPr/>
        </p:nvSpPr>
        <p:spPr>
          <a:xfrm>
            <a:off x="5486490" y="6209857"/>
            <a:ext cx="2133600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2 Dec. - 3 Dec.  2025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ED7A7A-A029-8A6C-2EAC-BE8EBF9C941A}"/>
              </a:ext>
            </a:extLst>
          </p:cNvPr>
          <p:cNvSpPr txBox="1"/>
          <p:nvPr/>
        </p:nvSpPr>
        <p:spPr>
          <a:xfrm>
            <a:off x="1257542" y="6037267"/>
            <a:ext cx="4169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The </a:t>
            </a:r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15</a:t>
            </a:r>
            <a:r>
              <a:rPr lang="en-US" sz="1600" baseline="30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th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 International</a:t>
            </a:r>
          </a:p>
          <a:p>
            <a:r>
              <a:rPr 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Smart Grid Conference (SGC 2025)</a:t>
            </a:r>
          </a:p>
          <a:p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pehr" pitchFamily="2" charset="2"/>
                <a:cs typeface="B Koodak" panose="00000700000000000000" pitchFamily="2" charset="-78"/>
              </a:rPr>
              <a:t>AI for Smart Grids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A322548-9AF1-94BE-61BE-EED9CD93CD93}"/>
              </a:ext>
            </a:extLst>
          </p:cNvPr>
          <p:cNvSpPr txBox="1"/>
          <p:nvPr/>
        </p:nvSpPr>
        <p:spPr>
          <a:xfrm>
            <a:off x="5374720" y="6407077"/>
            <a:ext cx="23571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solidFill>
                  <a:schemeClr val="bg1"/>
                </a:solidFill>
                <a:cs typeface="B Koodak" panose="00000700000000000000" pitchFamily="2" charset="-78"/>
              </a:rPr>
              <a:t>IRAN – Shiraz – Shiraz University</a:t>
            </a:r>
          </a:p>
        </p:txBody>
      </p:sp>
      <p:pic>
        <p:nvPicPr>
          <p:cNvPr id="18" name="Picture 17" descr="A blue text on a black background&#10;&#10;AI-generated content may be incorrect.">
            <a:extLst>
              <a:ext uri="{FF2B5EF4-FFF2-40B4-BE49-F238E27FC236}">
                <a16:creationId xmlns:a16="http://schemas.microsoft.com/office/drawing/2014/main" id="{0298A909-EC83-5011-E10F-DE9CA37DA411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1861" y="6205165"/>
            <a:ext cx="1384537" cy="473928"/>
          </a:xfrm>
          <a:prstGeom prst="rect">
            <a:avLst/>
          </a:prstGeom>
        </p:spPr>
      </p:pic>
      <p:pic>
        <p:nvPicPr>
          <p:cNvPr id="19" name="Picture 18" descr="A green star with a red line and a red line&#10;&#10;AI-generated content may be incorrect.">
            <a:extLst>
              <a:ext uri="{FF2B5EF4-FFF2-40B4-BE49-F238E27FC236}">
                <a16:creationId xmlns:a16="http://schemas.microsoft.com/office/drawing/2014/main" id="{510EA397-AC84-619A-AC46-9FBB20C7B2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621"/>
          <a:stretch>
            <a:fillRect/>
          </a:stretch>
        </p:blipFill>
        <p:spPr>
          <a:xfrm>
            <a:off x="9883655" y="5331157"/>
            <a:ext cx="2204120" cy="17055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4876E11-7D67-45B0-3486-89C819058A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8989" y="6004964"/>
            <a:ext cx="770192" cy="830997"/>
          </a:xfrm>
          <a:prstGeom prst="rect">
            <a:avLst/>
          </a:prstGeom>
        </p:spPr>
      </p:pic>
      <p:pic>
        <p:nvPicPr>
          <p:cNvPr id="21" name="Picture 20" descr="A blue and white rectangle&#10;&#10;AI-generated content may be incorrect.">
            <a:extLst>
              <a:ext uri="{FF2B5EF4-FFF2-40B4-BE49-F238E27FC236}">
                <a16:creationId xmlns:a16="http://schemas.microsoft.com/office/drawing/2014/main" id="{E4B8023B-698D-D315-C0A7-D8CA35C3CEE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971" r="-1"/>
          <a:stretch>
            <a:fillRect/>
          </a:stretch>
        </p:blipFill>
        <p:spPr>
          <a:xfrm>
            <a:off x="0" y="5835445"/>
            <a:ext cx="1346031" cy="1022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220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339</Words>
  <Application>Microsoft Office PowerPoint</Application>
  <PresentationFormat>Widescreen</PresentationFormat>
  <Paragraphs>50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Aptos</vt:lpstr>
      <vt:lpstr>Aptos Display</vt:lpstr>
      <vt:lpstr>Arial</vt:lpstr>
      <vt:lpstr>B Koodak</vt:lpstr>
      <vt:lpstr>B Nazanin</vt:lpstr>
      <vt:lpstr>sc_iranyekan</vt:lpstr>
      <vt:lpstr>Sepehr</vt:lpstr>
      <vt:lpstr>Times New Roman</vt:lpstr>
      <vt:lpstr>Office Theme</vt:lpstr>
      <vt:lpstr>PowerPoint Presentation</vt:lpstr>
      <vt:lpstr>How to Prepare the Presentation</vt:lpstr>
      <vt:lpstr>Sample Slide 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forough amiri</dc:creator>
  <cp:lastModifiedBy>Seyed Amir Mohammad Lahaghi</cp:lastModifiedBy>
  <cp:revision>19</cp:revision>
  <dcterms:created xsi:type="dcterms:W3CDTF">2025-10-20T12:38:08Z</dcterms:created>
  <dcterms:modified xsi:type="dcterms:W3CDTF">2025-11-18T12:02:34Z</dcterms:modified>
</cp:coreProperties>
</file>